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A2ACD-EEBE-C14C-816F-6FF1CA62F095}" type="datetimeFigureOut">
              <a:rPr lang="en-US" smtClean="0"/>
              <a:t>6/9/22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1B990-6BB6-1048-8CD5-957EEC36C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8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1B990-6BB6-1048-8CD5-957EEC36C8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4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62C9E-57EE-F045-93DB-9264BA2A6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B28BA-1A7D-EB46-92F0-110FE979B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F6E56-C545-7A46-AB6A-4B5BE985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E0CE9-912F-734D-9C3F-FA034E2C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50DAC-C4D4-F04D-BBE5-82A68C5F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7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F7F8-E0C8-F444-A85E-F309A8607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7DAE1-9682-704F-AA86-A991C7BBB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63B0-55FE-7A40-99BC-37A7FCE0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40752-C446-F349-82E7-9B981BA25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CE0FE-38DB-CC44-BFFC-F672E590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9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8CF198-5F2C-5242-B5D2-F6176EA4AB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FF994-EC3D-C144-9662-406BD1662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E4D33-4F98-AA43-8926-9D805C31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A412D-2CF4-BF48-AF7E-64738ED0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34A86-71ED-3E41-A3D5-80E6D01D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3AFC-45DE-8B4A-93C4-BA34DA739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E96B-C39A-114D-A619-DE86465E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C6B9C-7DDC-E047-87C7-4D92F507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617F9-66BC-E04D-ABC8-4594300B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1E8DF-B4E6-2242-AAFF-1896752A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1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24522-3138-554B-849F-8DCE412EF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55E9E-C23A-914F-AF9D-8372992C8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051F3-99AD-054F-A493-C1B3FC52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0CAC1-BAB2-AE46-B4F4-2D0E442C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7C3E7-C078-FF42-877B-806B5F38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0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205B4-CD7B-2248-A98E-815DCBD46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0E51A-A10C-1E48-BA42-E70FC3C62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83B7-7A5C-7F45-8FE1-14EC3CEC8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6E78A-CCEF-A14E-853B-CECED0080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7CD0D-D76F-634C-B3F6-7278B230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285B6-D691-DE4D-A258-451377DD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8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9FF9C-F69E-524D-8F29-6754A48BE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95DC-3491-A84C-AAA1-CC983EABD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9E4C1-CFE3-8C4B-BA38-EDACB660C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3AA99-29B7-F14E-A758-7E28E6E19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2286B5-E596-6849-A67F-04B1176340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00812-AE22-184F-9E09-9512CC77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798DF-DEBE-4B4C-B976-0F160772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57FCB-8766-0544-A63A-D3E3555A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1FAAD-FA17-4349-A128-DBB39ED87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A0AA7-7965-1D40-B5C0-C6DF9B28F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0BADFE-4AAF-A945-885E-EB78E692D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B8B9A-3C4A-5349-9CF1-C4C270E7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0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162DF-12CE-6C49-A4B1-C8160648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AF8998-B042-464A-8AE5-05162714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ECB9-E8BE-5043-9ACF-E8D96E6B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0FA1-20D3-624F-AF37-35005CC0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9187D-E6D3-2A43-B6DB-7900B249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648D3-0732-6643-8535-9A52EC782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56866-6ED1-3643-9053-D3E7D3AC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76BE3-F9D3-B840-9CD7-ECE28246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E7F84-0C64-0944-8BD7-1D869B2A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0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4462-163B-D24D-9221-D62862DE2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06653-4906-494B-A1AA-D338C6C36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9497A-5B18-E249-9531-C54F7081F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E281F-97A8-DE42-8FFE-5921C29EB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B7B60-8E44-D74A-8272-8226D7A1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6736D-3705-5648-BCAB-9197C244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0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F73899-03F4-2F4A-A37A-A6027CCF5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B4223-0517-C741-82E0-9FE10C32F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C4079-B431-2442-B8EE-DF8CAC451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45506-EF18-3A40-81BD-FEF207B0F677}" type="datetimeFigureOut">
              <a:rPr lang="en-US" smtClean="0"/>
              <a:t>6/9/22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F9442-889D-BD46-90CA-0B3C1D750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FF3BC-CD1A-DA45-9FA2-A27E96085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35AF1-DC74-164F-A496-47787271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6ACD8-AC8E-A845-A07D-503D5161A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361" y="4779019"/>
            <a:ext cx="4629150" cy="1749445"/>
          </a:xfrm>
        </p:spPr>
        <p:txBody>
          <a:bodyPr>
            <a:noAutofit/>
          </a:bodyPr>
          <a:lstStyle/>
          <a:p>
            <a:pPr algn="l">
              <a:lnSpc>
                <a:spcPts val="1700"/>
              </a:lnSpc>
            </a:pPr>
            <a:r>
              <a:rPr lang="en-CA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Light" pitchFamily="2" charset="77"/>
              </a:rPr>
              <a:t>Ukrainian refugee Paulina, pictured here at a temporary shelter in Hungary with her newborn and two older daughters. The family was forced to flee Ukraine while Paulina was 8-months pregnant, and she gave birth as soon as they crossed the border into Hungary. (Photo credit: LWF/Albin </a:t>
            </a:r>
            <a:r>
              <a:rPr lang="en-CA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rriweatherLight" pitchFamily="2" charset="77"/>
              </a:rPr>
              <a:t>Hillert</a:t>
            </a:r>
            <a:r>
              <a:rPr lang="en-CA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Light" pitchFamily="2" charset="77"/>
              </a:rPr>
              <a:t>)</a:t>
            </a:r>
            <a:endParaRPr lang="en-US" sz="1400" i="1" dirty="0">
              <a:solidFill>
                <a:schemeClr val="tx1">
                  <a:lumMod val="65000"/>
                  <a:lumOff val="35000"/>
                </a:schemeClr>
              </a:solidFill>
              <a:latin typeface="MerriweatherLight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4353B-CB8E-C644-8045-4C178EAAE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088" y="199786"/>
            <a:ext cx="6608262" cy="6501639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ts val="2350"/>
              </a:lnSpc>
            </a:pPr>
            <a:r>
              <a:rPr lang="en-CA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CLWR partners in the ACT Alliance and LWF have provided the following support to the 7 million refugees who have fled Ukraine and the 8 million people who are internally displaced:</a:t>
            </a:r>
          </a:p>
          <a:p>
            <a:pPr marL="342900" indent="-342900" algn="l">
              <a:lnSpc>
                <a:spcPts val="2350"/>
              </a:lnSpc>
              <a:buFont typeface="Arial" panose="020B0604020202020204" pitchFamily="34" charset="0"/>
              <a:buChar char="•"/>
            </a:pP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Delivery of 676 tons of food and non-food items</a:t>
            </a:r>
          </a:p>
          <a:p>
            <a:pPr marL="342900" indent="-342900" algn="l">
              <a:lnSpc>
                <a:spcPts val="2350"/>
              </a:lnSpc>
              <a:buFont typeface="Arial" panose="020B0604020202020204" pitchFamily="34" charset="0"/>
              <a:buChar char="•"/>
            </a:pP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Delivery of $9.8 million worth of medical equipment</a:t>
            </a:r>
          </a:p>
          <a:p>
            <a:pPr marL="342900" indent="-342900" algn="l">
              <a:lnSpc>
                <a:spcPts val="2350"/>
              </a:lnSpc>
              <a:buFont typeface="Arial" panose="020B0604020202020204" pitchFamily="34" charset="0"/>
              <a:buChar char="•"/>
            </a:pP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Establishment of 2 Refugee Support Points – in </a:t>
            </a:r>
            <a:r>
              <a:rPr lang="en-CA" sz="2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Barabás</a:t>
            </a: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, Hungary and </a:t>
            </a:r>
            <a:r>
              <a:rPr lang="en-CA" sz="2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Asztely</a:t>
            </a: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, Ukraine – to provide links to safe transport and food for refugees.</a:t>
            </a:r>
          </a:p>
          <a:p>
            <a:pPr marL="342900" indent="-342900" algn="l">
              <a:lnSpc>
                <a:spcPts val="2350"/>
              </a:lnSpc>
              <a:buFont typeface="Arial" panose="020B0604020202020204" pitchFamily="34" charset="0"/>
              <a:buChar char="•"/>
            </a:pP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Establishment of 2 Child Friendly Spaces in Budapest as hubs for displaced families to access information and basic necessities. </a:t>
            </a:r>
          </a:p>
          <a:p>
            <a:pPr marL="342900" indent="-342900" algn="l">
              <a:lnSpc>
                <a:spcPts val="2350"/>
              </a:lnSpc>
              <a:buFont typeface="Arial" panose="020B0604020202020204" pitchFamily="34" charset="0"/>
              <a:buChar char="•"/>
            </a:pPr>
            <a:r>
              <a:rPr lang="en-CA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Establishment of transitional shelters in Hungary and Ukraine.</a:t>
            </a:r>
          </a:p>
          <a:p>
            <a:pPr algn="l">
              <a:lnSpc>
                <a:spcPts val="2350"/>
              </a:lnSpc>
            </a:pPr>
            <a:r>
              <a:rPr lang="en-CA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Much more is needed. Donate online at </a:t>
            </a:r>
            <a:r>
              <a:rPr lang="en-CA" sz="29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clwr.org</a:t>
            </a:r>
            <a:r>
              <a:rPr lang="en-CA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00000000000000000" pitchFamily="2" charset="77"/>
                <a:cs typeface="Merriweather" panose="02000000000000000000" pitchFamily="2" charset="77"/>
              </a:rPr>
              <a:t>/Ukraine or call  1-800-661-2597 (Mon-Fri 8:30am-4:00pm CST).</a:t>
            </a:r>
          </a:p>
        </p:txBody>
      </p:sp>
      <p:pic>
        <p:nvPicPr>
          <p:cNvPr id="5" name="Picture 4" descr="A picture containing text, sign, tableware, dishware&#10;&#10;Description automatically generated">
            <a:extLst>
              <a:ext uri="{FF2B5EF4-FFF2-40B4-BE49-F238E27FC236}">
                <a16:creationId xmlns:a16="http://schemas.microsoft.com/office/drawing/2014/main" id="{C074E7CF-5CF7-A84A-8828-A31DC797F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361" y="307891"/>
            <a:ext cx="3976773" cy="742676"/>
          </a:xfrm>
          <a:prstGeom prst="rect">
            <a:avLst/>
          </a:prstGeom>
        </p:spPr>
      </p:pic>
      <p:pic>
        <p:nvPicPr>
          <p:cNvPr id="11" name="Picture 10" descr="Ukrainian refugee Paulina, pictured here at a temporary shelter in Hungary with her newborn and two older daughters. The family was forced to flee Ukraine while Paulina was 8-months pregnant, and she gave birth as soon as they crossed the border into Hungary. (Photo credit: LWF/Albin Hillert)">
            <a:extLst>
              <a:ext uri="{FF2B5EF4-FFF2-40B4-BE49-F238E27FC236}">
                <a16:creationId xmlns:a16="http://schemas.microsoft.com/office/drawing/2014/main" id="{5403DA4A-7D72-E844-8D11-7FE9F147B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361" y="1974721"/>
            <a:ext cx="4629150" cy="30938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070D3B-D9F5-E84D-8110-8BF8D7DD1FDC}"/>
              </a:ext>
            </a:extLst>
          </p:cNvPr>
          <p:cNvSpPr txBox="1"/>
          <p:nvPr/>
        </p:nvSpPr>
        <p:spPr>
          <a:xfrm>
            <a:off x="255530" y="1616993"/>
            <a:ext cx="53806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29C"/>
                </a:solidFill>
                <a:latin typeface="MerriweatherUltraBold" panose="02000000000000000000" pitchFamily="2" charset="77"/>
                <a:cs typeface="MerriweatherUltraBold" panose="02000000000000000000" pitchFamily="2" charset="77"/>
              </a:rPr>
              <a:t>UKRAINE CRISIS RESPONSE | JUNE 09, 2022 </a:t>
            </a:r>
          </a:p>
        </p:txBody>
      </p:sp>
    </p:spTree>
    <p:extLst>
      <p:ext uri="{BB962C8B-B14F-4D97-AF65-F5344CB8AC3E}">
        <p14:creationId xmlns:p14="http://schemas.microsoft.com/office/powerpoint/2010/main" val="347637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192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Merriweather</vt:lpstr>
      <vt:lpstr>MerriweatherLight</vt:lpstr>
      <vt:lpstr>MerriweatherUltraBold</vt:lpstr>
      <vt:lpstr>Office Theme</vt:lpstr>
      <vt:lpstr>Ukrainian refugee Paulina, pictured here at a temporary shelter in Hungary with her newborn and two older daughters. The family was forced to flee Ukraine while Paulina was 8-months pregnant, and she gave birth as soon as they crossed the border into Hungary. (Photo credit: LWF/Albin Hillert)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Ukrainian refugee Paulina, pictured here at a temporary shelter in Hungary with her newborn and two older daughters. The family was forced to flee Ukraine while Paulina was 8-months pregnant, and she gave birth as soon as they crossed the border into Hungary. (Photo credit: LWF/Albin Hillert)</dc:title>
  <dc:creator>Quazi Alam</dc:creator>
  <cp:lastModifiedBy>Quazi Alam</cp:lastModifiedBy>
  <cp:revision>4</cp:revision>
  <dcterms:created xsi:type="dcterms:W3CDTF">2022-03-10T20:03:13Z</dcterms:created>
  <dcterms:modified xsi:type="dcterms:W3CDTF">2022-06-09T15:26:56Z</dcterms:modified>
</cp:coreProperties>
</file>